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99" r:id="rId2"/>
    <p:sldId id="300" r:id="rId3"/>
    <p:sldId id="304" r:id="rId4"/>
    <p:sldId id="305" r:id="rId5"/>
    <p:sldId id="306" r:id="rId6"/>
    <p:sldId id="307" r:id="rId7"/>
    <p:sldId id="308" r:id="rId8"/>
    <p:sldId id="319" r:id="rId9"/>
    <p:sldId id="320" r:id="rId10"/>
    <p:sldId id="324" r:id="rId11"/>
    <p:sldId id="315" r:id="rId12"/>
    <p:sldId id="323" r:id="rId13"/>
    <p:sldId id="325" r:id="rId14"/>
    <p:sldId id="256" r:id="rId15"/>
    <p:sldId id="258" r:id="rId16"/>
    <p:sldId id="259" r:id="rId17"/>
    <p:sldId id="260" r:id="rId18"/>
    <p:sldId id="288" r:id="rId19"/>
    <p:sldId id="292" r:id="rId20"/>
    <p:sldId id="297" r:id="rId21"/>
    <p:sldId id="290" r:id="rId22"/>
    <p:sldId id="295" r:id="rId23"/>
    <p:sldId id="289" r:id="rId24"/>
    <p:sldId id="293" r:id="rId25"/>
    <p:sldId id="298" r:id="rId26"/>
    <p:sldId id="294" r:id="rId27"/>
    <p:sldId id="333" r:id="rId28"/>
    <p:sldId id="337" r:id="rId29"/>
    <p:sldId id="28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>
        <p:scale>
          <a:sx n="75" d="100"/>
          <a:sy n="75" d="100"/>
        </p:scale>
        <p:origin x="-974" y="-34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795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24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8731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59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257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44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3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032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13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040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00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C6E46-481C-4281-B33F-3F6AC5BFF736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16F9B-EA5A-43E1-B591-4C86D68C8D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076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youtu.be/-Wy5-iRj5z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big.kr/sites/default/files/pds/20150506_%EA%B8%80%EB%A1%9C%EB%B2%8C%EC%82%AC%EB%A1%80%EC%A7%91(%EC%B5%9C%EC%A2%85).pdf" TargetMode="Externa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vincicoders.com/faq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5" y="2136710"/>
            <a:ext cx="9799184" cy="2183471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제</a:t>
            </a:r>
            <a:r>
              <a:rPr lang="en-US" altLang="ko-KR" dirty="0" smtClean="0">
                <a:solidFill>
                  <a:srgbClr val="FF0000"/>
                </a:solidFill>
              </a:rPr>
              <a:t>4</a:t>
            </a:r>
            <a:r>
              <a:rPr lang="ko-KR" altLang="en-US" dirty="0" smtClean="0">
                <a:solidFill>
                  <a:srgbClr val="FF0000"/>
                </a:solidFill>
              </a:rPr>
              <a:t>차 산업혁명</a:t>
            </a:r>
            <a:r>
              <a:rPr lang="en-US" altLang="ko-KR" dirty="0" smtClean="0">
                <a:solidFill>
                  <a:srgbClr val="FF0000"/>
                </a:solidFill>
              </a:rPr>
              <a:t/>
            </a:r>
            <a:br>
              <a:rPr lang="en-US" altLang="ko-KR" dirty="0" smtClean="0">
                <a:solidFill>
                  <a:srgbClr val="FF0000"/>
                </a:solidFill>
              </a:rPr>
            </a:br>
            <a:r>
              <a:rPr lang="en-US" altLang="ko-KR" sz="4400" dirty="0" smtClean="0">
                <a:solidFill>
                  <a:srgbClr val="00B0F0"/>
                </a:solidFill>
              </a:rPr>
              <a:t>(</a:t>
            </a:r>
            <a:r>
              <a:rPr lang="en-US" altLang="ko-KR" sz="4400" dirty="0" err="1" smtClean="0">
                <a:solidFill>
                  <a:srgbClr val="00B0F0"/>
                </a:solidFill>
              </a:rPr>
              <a:t>IoT</a:t>
            </a:r>
            <a:r>
              <a:rPr lang="en-US" altLang="ko-KR" sz="4400" dirty="0" smtClean="0">
                <a:solidFill>
                  <a:srgbClr val="00B0F0"/>
                </a:solidFill>
              </a:rPr>
              <a:t>, Big Data, AI, 4</a:t>
            </a:r>
            <a:r>
              <a:rPr lang="ko-KR" altLang="en-US" sz="4400" dirty="0" err="1" smtClean="0">
                <a:solidFill>
                  <a:srgbClr val="00B0F0"/>
                </a:solidFill>
              </a:rPr>
              <a:t>차산업혁명</a:t>
            </a:r>
            <a:r>
              <a:rPr lang="en-US" altLang="ko-KR" sz="4400" dirty="0" smtClean="0">
                <a:solidFill>
                  <a:srgbClr val="00B0F0"/>
                </a:solidFill>
              </a:rPr>
              <a:t>)</a:t>
            </a:r>
            <a:endParaRPr lang="ko-KR" altLang="en-US" sz="4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609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빅데이터에 의한 경영 혁신 단계</a:t>
            </a:r>
          </a:p>
        </p:txBody>
      </p:sp>
      <p:pic>
        <p:nvPicPr>
          <p:cNvPr id="4100" name="Picture 4" descr="빅데이터 경영을 바꾸다 요약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378" y="1492898"/>
            <a:ext cx="3350462" cy="494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67595"/>
            <a:ext cx="6885628" cy="359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43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Big </a:t>
            </a:r>
            <a:r>
              <a:rPr lang="en-US" altLang="ko-KR" dirty="0" err="1" smtClean="0"/>
              <a:t>Datad</a:t>
            </a:r>
            <a:r>
              <a:rPr lang="ko-KR" altLang="en-US" dirty="0" smtClean="0"/>
              <a:t>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39418" y="2140004"/>
            <a:ext cx="3935219" cy="4049302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규모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통계의 모집단 처럼 일단 데이터 집합의 규모가 커야 한다</a:t>
            </a:r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다양성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데이터 마다 크기와 내용이 달라 통일성이 어렵다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비정형 구조 데이터 가 대부분이 </a:t>
            </a:r>
            <a:r>
              <a:rPr lang="ko-KR" altLang="en-US" sz="1800" dirty="0" err="1" smtClean="0"/>
              <a:t>될것</a:t>
            </a:r>
            <a:r>
              <a:rPr lang="en-US" altLang="ko-KR" sz="1800" dirty="0" smtClean="0"/>
              <a:t>)</a:t>
            </a:r>
            <a:endParaRPr lang="en-US" altLang="ko-KR" sz="1800" dirty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속도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사건에 대한 데이터 수집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처리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전달까지 실시간으로</a:t>
            </a:r>
            <a:r>
              <a:rPr lang="en-US" altLang="ko-KR" sz="1800" dirty="0" smtClean="0"/>
              <a:t>. (</a:t>
            </a:r>
            <a:r>
              <a:rPr lang="ko-KR" altLang="en-US" sz="1800" dirty="0" smtClean="0"/>
              <a:t>트위터</a:t>
            </a:r>
            <a:r>
              <a:rPr lang="en-US" altLang="ko-KR" sz="1800" dirty="0" smtClean="0"/>
              <a:t>, SNS </a:t>
            </a:r>
            <a:r>
              <a:rPr lang="ko-KR" altLang="en-US" sz="1800" dirty="0" smtClean="0"/>
              <a:t>가 신문 방송을 앞선다</a:t>
            </a:r>
            <a:r>
              <a:rPr lang="en-US" altLang="ko-KR" sz="1800" dirty="0" smtClean="0"/>
              <a:t>) </a:t>
            </a:r>
          </a:p>
          <a:p>
            <a:endParaRPr lang="en-US" altLang="ko-KR" sz="1800" dirty="0" smtClean="0"/>
          </a:p>
          <a:p>
            <a:endParaRPr lang="ko-KR" altLang="en-US" sz="1800" dirty="0"/>
          </a:p>
        </p:txBody>
      </p:sp>
      <p:pic>
        <p:nvPicPr>
          <p:cNvPr id="512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122" y="2379306"/>
            <a:ext cx="6286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34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의사결정의 과학화와 </a:t>
            </a:r>
            <a:r>
              <a:rPr lang="ko-KR" altLang="en-US" dirty="0" smtClean="0"/>
              <a:t>자동화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800" dirty="0" smtClean="0"/>
              <a:t>(</a:t>
            </a:r>
            <a:r>
              <a:rPr lang="ko-KR" altLang="en-US" sz="2800" dirty="0"/>
              <a:t>빅데이터</a:t>
            </a:r>
            <a:r>
              <a:rPr lang="en-US" altLang="ko-KR" sz="2800" dirty="0"/>
              <a:t>, </a:t>
            </a:r>
            <a:r>
              <a:rPr lang="ko-KR" altLang="en-US" sz="2800" dirty="0"/>
              <a:t>편견을 </a:t>
            </a:r>
            <a:r>
              <a:rPr lang="ko-KR" altLang="en-US" sz="2800" dirty="0" smtClean="0"/>
              <a:t>극복하다</a:t>
            </a:r>
            <a:r>
              <a:rPr lang="en-US" altLang="ko-KR" sz="2800" dirty="0" smtClean="0"/>
              <a:t>)</a:t>
            </a:r>
            <a:r>
              <a:rPr lang="ko-KR" altLang="en-US" sz="2800" b="1" dirty="0"/>
              <a:t/>
            </a:r>
            <a:br>
              <a:rPr lang="ko-KR" altLang="en-US" sz="2800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2887" y="2080910"/>
            <a:ext cx="5484101" cy="40119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의사결정 과정에서 발생하기 쉬운 </a:t>
            </a:r>
            <a:r>
              <a:rPr lang="ko-KR" altLang="en-US" dirty="0" smtClean="0"/>
              <a:t>편견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Confirmation </a:t>
            </a:r>
            <a:r>
              <a:rPr lang="en-US" altLang="ko-KR" dirty="0"/>
              <a:t>bias: </a:t>
            </a:r>
            <a:r>
              <a:rPr lang="ko-KR" altLang="en-US" dirty="0"/>
              <a:t>믿고 싶은 것만 </a:t>
            </a:r>
            <a:r>
              <a:rPr lang="ko-KR" altLang="en-US" dirty="0" smtClean="0"/>
              <a:t>믿음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Sunk </a:t>
            </a:r>
            <a:r>
              <a:rPr lang="en-US" altLang="ko-KR" dirty="0"/>
              <a:t>cost fallacy: </a:t>
            </a:r>
            <a:r>
              <a:rPr lang="ko-KR" altLang="en-US" dirty="0"/>
              <a:t>회수 불가능한 것에 </a:t>
            </a:r>
            <a:r>
              <a:rPr lang="ko-KR" altLang="en-US" dirty="0" smtClean="0"/>
              <a:t>집착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Anchoring </a:t>
            </a:r>
            <a:r>
              <a:rPr lang="en-US" altLang="ko-KR" dirty="0"/>
              <a:t>and adjustment: </a:t>
            </a:r>
            <a:r>
              <a:rPr lang="ko-KR" altLang="en-US" dirty="0"/>
              <a:t>처음 생각에 고정</a:t>
            </a:r>
          </a:p>
          <a:p>
            <a:r>
              <a:rPr lang="ko-KR" altLang="en-US" dirty="0"/>
              <a:t>빅데이터</a:t>
            </a:r>
            <a:r>
              <a:rPr lang="en-US" altLang="ko-KR" dirty="0"/>
              <a:t>, </a:t>
            </a:r>
            <a:r>
              <a:rPr lang="ko-KR" altLang="en-US" dirty="0"/>
              <a:t>편견을 </a:t>
            </a:r>
            <a:r>
              <a:rPr lang="ko-KR" altLang="en-US" dirty="0" smtClean="0"/>
              <a:t>극복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성과가 </a:t>
            </a:r>
            <a:r>
              <a:rPr lang="ko-KR" altLang="en-US" dirty="0"/>
              <a:t>뛰어난 기업들의 </a:t>
            </a:r>
            <a:r>
              <a:rPr lang="ko-KR" altLang="en-US" dirty="0" smtClean="0"/>
              <a:t>의사결정은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</a:t>
            </a:r>
            <a:r>
              <a:rPr lang="ko-KR" altLang="en-US" dirty="0"/>
              <a:t>분석이 직관보다 </a:t>
            </a:r>
            <a:r>
              <a:rPr lang="ko-KR" altLang="en-US" dirty="0" smtClean="0"/>
              <a:t>우수함</a:t>
            </a:r>
            <a:endParaRPr lang="en-US" altLang="ko-KR" dirty="0" smtClean="0"/>
          </a:p>
          <a:p>
            <a:r>
              <a:rPr lang="ko-KR" altLang="en-US" dirty="0" smtClean="0"/>
              <a:t>의사결정의 자동화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은행 대출</a:t>
            </a:r>
            <a:r>
              <a:rPr lang="en-US" altLang="ko-KR" dirty="0"/>
              <a:t>, </a:t>
            </a:r>
            <a:r>
              <a:rPr lang="ko-KR" altLang="en-US" dirty="0"/>
              <a:t>보험금 청구 처리 </a:t>
            </a:r>
            <a:r>
              <a:rPr lang="ko-KR" altLang="en-US" dirty="0" smtClean="0"/>
              <a:t>결정 이 가장 일반적 응용분야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196" name="Picture 4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988" y="2080910"/>
            <a:ext cx="6222768" cy="338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20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1" dirty="0"/>
              <a:t>새로운 고객 가치와 비즈니스의 창출</a:t>
            </a:r>
            <a:br>
              <a:rPr lang="ko-KR" altLang="en-US" b="1" dirty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29478" y="1840374"/>
            <a:ext cx="4640425" cy="51654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>
                <a:hlinkClick r:id="rId2"/>
              </a:rPr>
              <a:t>https://youtu.be/-Wy5-iRj5zk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빅데이터 경영을 바꾸다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90" y="2735895"/>
            <a:ext cx="3810000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269" y="1359048"/>
            <a:ext cx="3561701" cy="522494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614970" y="2771193"/>
            <a:ext cx="24215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660099"/>
                </a:solidFill>
                <a:latin typeface="Apple SD Gothic Neo"/>
                <a:hlinkClick r:id="rId5"/>
              </a:rPr>
              <a:t/>
            </a:r>
            <a:br>
              <a:rPr lang="ko-KR" altLang="en-US" dirty="0">
                <a:solidFill>
                  <a:srgbClr val="660099"/>
                </a:solidFill>
                <a:latin typeface="Apple SD Gothic Neo"/>
                <a:hlinkClick r:id="rId5"/>
              </a:rPr>
            </a:br>
            <a:r>
              <a:rPr lang="en-US" altLang="ko-KR" dirty="0">
                <a:solidFill>
                  <a:srgbClr val="660099"/>
                </a:solidFill>
                <a:latin typeface="Apple SD Gothic Neo"/>
                <a:hlinkClick r:id="rId5"/>
              </a:rPr>
              <a:t>2015</a:t>
            </a:r>
            <a:r>
              <a:rPr lang="ko-KR" altLang="en-US" dirty="0">
                <a:solidFill>
                  <a:srgbClr val="660099"/>
                </a:solidFill>
                <a:latin typeface="Apple SD Gothic Neo"/>
                <a:hlinkClick r:id="rId5"/>
              </a:rPr>
              <a:t>년 빅데이터 글로벌 </a:t>
            </a:r>
            <a:r>
              <a:rPr lang="ko-KR" altLang="en-US" dirty="0" err="1">
                <a:solidFill>
                  <a:srgbClr val="660099"/>
                </a:solidFill>
                <a:latin typeface="Apple SD Gothic Neo"/>
                <a:hlinkClick r:id="rId5"/>
              </a:rPr>
              <a:t>사례집</a:t>
            </a:r>
            <a:r>
              <a:rPr lang="ko-KR" altLang="en-US" dirty="0">
                <a:solidFill>
                  <a:srgbClr val="660099"/>
                </a:solidFill>
                <a:latin typeface="Apple SD Gothic Neo"/>
                <a:hlinkClick r:id="rId5"/>
              </a:rPr>
              <a:t> </a:t>
            </a:r>
            <a:r>
              <a:rPr lang="en-US" altLang="ko-KR" dirty="0" smtClean="0">
                <a:solidFill>
                  <a:srgbClr val="660099"/>
                </a:solidFill>
                <a:latin typeface="Apple SD Gothic Neo"/>
                <a:hlinkClick r:id="rId5"/>
              </a:rPr>
              <a:t>– </a:t>
            </a:r>
          </a:p>
          <a:p>
            <a:r>
              <a:rPr lang="en-US" altLang="ko-KR" dirty="0" smtClean="0">
                <a:solidFill>
                  <a:srgbClr val="660099"/>
                </a:solidFill>
                <a:latin typeface="Apple SD Gothic Neo"/>
                <a:hlinkClick r:id="rId5"/>
              </a:rPr>
              <a:t>K-ICT </a:t>
            </a:r>
            <a:r>
              <a:rPr lang="ko-KR" altLang="en-US" dirty="0">
                <a:solidFill>
                  <a:srgbClr val="660099"/>
                </a:solidFill>
                <a:latin typeface="Apple SD Gothic Neo"/>
                <a:hlinkClick r:id="rId5"/>
              </a:rPr>
              <a:t>빅데이터 센터</a:t>
            </a:r>
            <a:endParaRPr lang="ko-KR" altLang="en-US" b="0" i="0" dirty="0">
              <a:solidFill>
                <a:srgbClr val="222222"/>
              </a:solidFill>
              <a:effectLst/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3529937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24325" y="718458"/>
            <a:ext cx="8147667" cy="2650002"/>
          </a:xfrm>
        </p:spPr>
        <p:txBody>
          <a:bodyPr/>
          <a:lstStyle/>
          <a:p>
            <a:r>
              <a:rPr lang="ko-KR" altLang="en-US" dirty="0" smtClean="0">
                <a:solidFill>
                  <a:srgbClr val="00B0F0"/>
                </a:solidFill>
              </a:rPr>
              <a:t>제</a:t>
            </a:r>
            <a:r>
              <a:rPr lang="en-US" altLang="ko-KR" dirty="0" smtClean="0">
                <a:solidFill>
                  <a:srgbClr val="00B0F0"/>
                </a:solidFill>
              </a:rPr>
              <a:t>4</a:t>
            </a:r>
            <a:r>
              <a:rPr lang="ko-KR" altLang="en-US" dirty="0" err="1" smtClean="0">
                <a:solidFill>
                  <a:srgbClr val="00B0F0"/>
                </a:solidFill>
              </a:rPr>
              <a:t>차산업혁명</a:t>
            </a:r>
            <a:endParaRPr lang="ko-KR" altLang="en-US" dirty="0">
              <a:solidFill>
                <a:srgbClr val="00B0F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7962" y="1735493"/>
            <a:ext cx="2512241" cy="366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6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9421716" cy="1400530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차</a:t>
            </a:r>
            <a:r>
              <a:rPr lang="en-US" altLang="ko-KR" dirty="0" smtClean="0"/>
              <a:t>, 3</a:t>
            </a:r>
            <a:r>
              <a:rPr lang="ko-KR" altLang="en-US" dirty="0" smtClean="0"/>
              <a:t>차 </a:t>
            </a:r>
            <a:r>
              <a:rPr lang="en-US" altLang="ko-KR" dirty="0" smtClean="0"/>
              <a:t>vs 4</a:t>
            </a:r>
            <a:r>
              <a:rPr lang="ko-KR" altLang="en-US" dirty="0" smtClean="0"/>
              <a:t>차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산업혁명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>
                <a:solidFill>
                  <a:srgbClr val="FFFF00"/>
                </a:solidFill>
              </a:rPr>
              <a:t>(revolution of </a:t>
            </a:r>
            <a:r>
              <a:rPr lang="en-US" altLang="ko-KR" sz="3200" dirty="0" smtClean="0">
                <a:solidFill>
                  <a:srgbClr val="FF0000"/>
                </a:solidFill>
              </a:rPr>
              <a:t>WHAT</a:t>
            </a:r>
            <a:r>
              <a:rPr lang="en-US" altLang="ko-KR" sz="3200" dirty="0" smtClean="0">
                <a:solidFill>
                  <a:srgbClr val="FFFF00"/>
                </a:solidFill>
              </a:rPr>
              <a:t>) vs (revolution of </a:t>
            </a:r>
            <a:r>
              <a:rPr lang="en-US" altLang="ko-KR" sz="3200" dirty="0" smtClean="0">
                <a:solidFill>
                  <a:srgbClr val="FF0000"/>
                </a:solidFill>
              </a:rPr>
              <a:t>HOW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pic>
        <p:nvPicPr>
          <p:cNvPr id="1026" name="Picture 2" descr="1차 2차 3차 산업혁명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61" y="2054225"/>
            <a:ext cx="8087764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96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err="1" smtClean="0"/>
              <a:t>차산업혁명</a:t>
            </a:r>
            <a:r>
              <a:rPr lang="ko-KR" altLang="en-US" dirty="0" smtClean="0"/>
              <a:t> 특징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제조업</a:t>
            </a:r>
            <a:r>
              <a:rPr lang="en-US" altLang="ko-KR" dirty="0" smtClean="0"/>
              <a:t>)</a:t>
            </a:r>
            <a:br>
              <a:rPr lang="en-US" altLang="ko-KR" dirty="0" smtClean="0"/>
            </a:br>
            <a:r>
              <a:rPr lang="en-US" altLang="ko-KR" sz="2400" dirty="0" smtClean="0">
                <a:solidFill>
                  <a:srgbClr val="FFFF00"/>
                </a:solidFill>
              </a:rPr>
              <a:t>(</a:t>
            </a:r>
            <a:r>
              <a:rPr lang="ko-KR" altLang="en-US" sz="2400" dirty="0" smtClean="0">
                <a:solidFill>
                  <a:srgbClr val="FFFF00"/>
                </a:solidFill>
              </a:rPr>
              <a:t> </a:t>
            </a:r>
            <a:r>
              <a:rPr lang="en-US" altLang="ko-KR" sz="2400" dirty="0" smtClean="0">
                <a:solidFill>
                  <a:srgbClr val="FFFF00"/>
                </a:solidFill>
              </a:rPr>
              <a:t>ICT </a:t>
            </a:r>
            <a:r>
              <a:rPr lang="ko-KR" altLang="en-US" sz="2400" dirty="0" smtClean="0">
                <a:solidFill>
                  <a:srgbClr val="FFFF00"/>
                </a:solidFill>
              </a:rPr>
              <a:t>응용</a:t>
            </a:r>
            <a:r>
              <a:rPr lang="en-US" altLang="ko-KR" sz="2400" dirty="0" smtClean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>
                <a:solidFill>
                  <a:srgbClr val="FFFF00"/>
                </a:solidFill>
              </a:rPr>
              <a:t>기술과 결합한 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스마트머신</a:t>
            </a:r>
            <a:r>
              <a:rPr lang="ko-KR" altLang="en-US" sz="2400" dirty="0" smtClean="0">
                <a:solidFill>
                  <a:srgbClr val="FFFF00"/>
                </a:solidFill>
              </a:rPr>
              <a:t> 도래와 생산방식의 변화</a:t>
            </a:r>
            <a:r>
              <a:rPr lang="en-US" altLang="ko-KR" sz="2400" dirty="0" smtClean="0">
                <a:solidFill>
                  <a:srgbClr val="FFFF00"/>
                </a:solidFill>
              </a:rPr>
              <a:t>)</a:t>
            </a:r>
            <a:endParaRPr lang="ko-KR" altLang="en-US" sz="2400" dirty="0">
              <a:solidFill>
                <a:srgbClr val="FFFF00"/>
              </a:solidFill>
            </a:endParaRPr>
          </a:p>
        </p:txBody>
      </p:sp>
      <p:pic>
        <p:nvPicPr>
          <p:cNvPr id="6" name="Picture 2" descr="미국 4차산업혁명 사례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137" y="1853248"/>
            <a:ext cx="3046033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magazine.hellot.net/editor/CrossEditorV3.0.0.27/binary/images/000253/20150924104848463_WIKW4FY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9" y="1853248"/>
            <a:ext cx="7781795" cy="437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136989" y="6231392"/>
            <a:ext cx="89138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http://www.hellot.net/new_hellot/magazine/magazine_read.html?code=201&amp;sub=001&amp;idx=25738</a:t>
            </a:r>
          </a:p>
        </p:txBody>
      </p:sp>
    </p:spTree>
    <p:extLst>
      <p:ext uri="{BB962C8B-B14F-4D97-AF65-F5344CB8AC3E}">
        <p14:creationId xmlns:p14="http://schemas.microsoft.com/office/powerpoint/2010/main" val="51805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독일 </a:t>
            </a:r>
            <a:r>
              <a:rPr lang="en-US" altLang="ko-KR" sz="3600" dirty="0" smtClean="0">
                <a:solidFill>
                  <a:srgbClr val="FFFF00"/>
                </a:solidFill>
              </a:rPr>
              <a:t>(Industry 4.0)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66" y="1349395"/>
            <a:ext cx="5048267" cy="48913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26702" y="6240471"/>
            <a:ext cx="63759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solidFill>
                  <a:srgbClr val="F1F1F1"/>
                </a:solidFill>
                <a:latin typeface="Roboto"/>
              </a:rPr>
              <a:t>industrie4.0-smart-manufacturing-for-the-future-en.pdf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007" y="2420946"/>
            <a:ext cx="5524500" cy="38195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81007" y="1349395"/>
            <a:ext cx="4966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German Research Center for Artificial Intelligence (DFKI)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0430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중국 </a:t>
            </a:r>
            <a:r>
              <a:rPr lang="en-US" altLang="ko-KR" sz="3600" dirty="0" smtClean="0">
                <a:solidFill>
                  <a:srgbClr val="FFFF00"/>
                </a:solidFill>
              </a:rPr>
              <a:t>(</a:t>
            </a:r>
            <a:r>
              <a:rPr lang="ko-KR" altLang="en-US" sz="3600" dirty="0" err="1" smtClean="0">
                <a:solidFill>
                  <a:srgbClr val="FFFF00"/>
                </a:solidFill>
              </a:rPr>
              <a:t>중국제조</a:t>
            </a:r>
            <a:r>
              <a:rPr lang="ko-KR" altLang="en-US" sz="3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dirty="0" smtClean="0">
                <a:solidFill>
                  <a:srgbClr val="FFFF00"/>
                </a:solidFill>
              </a:rPr>
              <a:t>2025)</a:t>
            </a:r>
            <a:endParaRPr lang="ko-KR" altLang="en-US" sz="3600" dirty="0">
              <a:solidFill>
                <a:srgbClr val="FFFF00"/>
              </a:solidFill>
            </a:endParaRPr>
          </a:p>
        </p:txBody>
      </p:sp>
      <p:pic>
        <p:nvPicPr>
          <p:cNvPr id="3076" name="Picture 4" descr="중국 제조 2025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45" y="1952178"/>
            <a:ext cx="5789658" cy="262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48528" y="480710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http://henhao.co.kr/ai/company_news_view.php?s_kind=&amp;f_page=1&amp;s_keyword=&amp;f_num=1241&amp;f_code=603766</a:t>
            </a:r>
          </a:p>
        </p:txBody>
      </p:sp>
      <p:pic>
        <p:nvPicPr>
          <p:cNvPr id="3078" name="Picture 6" descr="중국 제조 2025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52" y="4330197"/>
            <a:ext cx="52863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중국 제조 2025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452" y="1949452"/>
            <a:ext cx="41338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71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139"/>
          </a:xfrm>
        </p:spPr>
        <p:txBody>
          <a:bodyPr/>
          <a:lstStyle/>
          <a:p>
            <a:r>
              <a:rPr lang="ko-KR" altLang="en-US" dirty="0" smtClean="0"/>
              <a:t>미국 </a:t>
            </a:r>
            <a:r>
              <a:rPr lang="en-US" altLang="ko-KR" sz="2400" dirty="0" smtClean="0">
                <a:solidFill>
                  <a:srgbClr val="FFFF00"/>
                </a:solidFill>
              </a:rPr>
              <a:t>(AMP: Advanced Manufacturing Partnership 2.0)</a:t>
            </a:r>
            <a:br>
              <a:rPr lang="en-US" altLang="ko-KR" sz="2400" dirty="0" smtClean="0">
                <a:solidFill>
                  <a:srgbClr val="FFFF00"/>
                </a:solidFill>
              </a:rPr>
            </a:br>
            <a:r>
              <a:rPr lang="en-US" altLang="ko-KR" sz="2400" dirty="0" smtClean="0">
                <a:solidFill>
                  <a:srgbClr val="FFFF00"/>
                </a:solidFill>
              </a:rPr>
              <a:t>             </a:t>
            </a:r>
            <a:r>
              <a:rPr lang="ko-KR" altLang="en-US" sz="2000" dirty="0" smtClean="0">
                <a:solidFill>
                  <a:srgbClr val="FFFF00"/>
                </a:solidFill>
              </a:rPr>
              <a:t>제조업의</a:t>
            </a:r>
            <a:r>
              <a:rPr lang="en-US" altLang="ko-KR" sz="2000" dirty="0" smtClean="0">
                <a:solidFill>
                  <a:srgbClr val="FFFF00"/>
                </a:solidFill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</a:rPr>
              <a:t>귀환 </a:t>
            </a:r>
            <a:r>
              <a:rPr lang="en-US" altLang="ko-KR" sz="2000" dirty="0" smtClean="0">
                <a:solidFill>
                  <a:srgbClr val="FFFF00"/>
                </a:solidFill>
              </a:rPr>
              <a:t>(</a:t>
            </a:r>
            <a:r>
              <a:rPr lang="en-US" altLang="ko-KR" sz="2000" dirty="0">
                <a:solidFill>
                  <a:srgbClr val="FFFF00"/>
                </a:solidFill>
              </a:rPr>
              <a:t>off-shore -&gt; re-shore)</a:t>
            </a:r>
            <a:endParaRPr lang="ko-KR" altLang="en-US" sz="2000" dirty="0">
              <a:solidFill>
                <a:srgbClr val="FFFF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08" y="1746485"/>
            <a:ext cx="6140624" cy="440137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372808" y="6147857"/>
            <a:ext cx="4693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https://www.whitehouse.gov/sites/default/files/microsites/ostp/PCAST/</a:t>
            </a:r>
          </a:p>
        </p:txBody>
      </p:sp>
      <p:pic>
        <p:nvPicPr>
          <p:cNvPr id="6146" name="Picture 2" descr="Advanced Manufacturing PartnershipAdvanced Manufacturing Partnership&#10;• June 24, 2011 President launches Advanced Manufactu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36" y="1746485"/>
            <a:ext cx="5695893" cy="440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0108" y="6147856"/>
            <a:ext cx="58100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https://www.nist.gov/sites/default/files/documents/director/speeches/Molnar_091211.pdf</a:t>
            </a:r>
          </a:p>
        </p:txBody>
      </p:sp>
    </p:spTree>
    <p:extLst>
      <p:ext uri="{BB962C8B-B14F-4D97-AF65-F5344CB8AC3E}">
        <p14:creationId xmlns:p14="http://schemas.microsoft.com/office/powerpoint/2010/main" val="3569918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(Internet of Things)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271263" y="1940951"/>
            <a:ext cx="5045561" cy="4195481"/>
          </a:xfrm>
        </p:spPr>
        <p:txBody>
          <a:bodyPr/>
          <a:lstStyle/>
          <a:p>
            <a:r>
              <a:rPr lang="ko-KR" altLang="en-US" dirty="0" smtClean="0"/>
              <a:t>유무선 인터넷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연결된 디바이스</a:t>
            </a:r>
            <a:endParaRPr lang="en-US" altLang="ko-KR" dirty="0" smtClean="0"/>
          </a:p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USN</a:t>
            </a:r>
            <a:r>
              <a:rPr lang="ko-KR" altLang="en-US" dirty="0" smtClean="0"/>
              <a:t>의 차이</a:t>
            </a:r>
            <a:endParaRPr lang="en-US" altLang="ko-KR" dirty="0" smtClean="0"/>
          </a:p>
          <a:p>
            <a:r>
              <a:rPr lang="ko-KR" altLang="en-US" dirty="0" smtClean="0"/>
              <a:t>모바일 네트워크</a:t>
            </a:r>
            <a:endParaRPr lang="en-US" altLang="ko-KR" dirty="0" smtClean="0"/>
          </a:p>
          <a:p>
            <a:r>
              <a:rPr lang="ko-KR" altLang="en-US" dirty="0" err="1" smtClean="0"/>
              <a:t>클라우드</a:t>
            </a:r>
            <a:endParaRPr lang="en-US" altLang="ko-KR" dirty="0" smtClean="0"/>
          </a:p>
          <a:p>
            <a:r>
              <a:rPr lang="ko-KR" altLang="en-US" dirty="0" smtClean="0"/>
              <a:t>빅데이터</a:t>
            </a:r>
            <a:endParaRPr lang="en-US" altLang="ko-KR" dirty="0" smtClean="0"/>
          </a:p>
        </p:txBody>
      </p:sp>
      <p:pic>
        <p:nvPicPr>
          <p:cNvPr id="7170" name="Picture 2" descr="IoT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204" y="1682711"/>
            <a:ext cx="4711960" cy="471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5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516042"/>
          </a:xfrm>
        </p:spPr>
        <p:txBody>
          <a:bodyPr/>
          <a:lstStyle/>
          <a:p>
            <a:r>
              <a:rPr lang="ko-KR" altLang="en-US" dirty="0" smtClean="0"/>
              <a:t>한국 </a:t>
            </a:r>
            <a:r>
              <a:rPr lang="en-US" altLang="ko-KR" sz="3600" dirty="0" smtClean="0">
                <a:solidFill>
                  <a:srgbClr val="FFFF00"/>
                </a:solidFill>
              </a:rPr>
              <a:t>(</a:t>
            </a:r>
            <a:r>
              <a:rPr lang="ko-KR" altLang="en-US" sz="3600" dirty="0" err="1" smtClean="0">
                <a:solidFill>
                  <a:srgbClr val="FFFF00"/>
                </a:solidFill>
              </a:rPr>
              <a:t>제조업혁신</a:t>
            </a:r>
            <a:r>
              <a:rPr lang="ko-KR" altLang="en-US" sz="3600" dirty="0" smtClean="0">
                <a:solidFill>
                  <a:srgbClr val="FFFF00"/>
                </a:solidFill>
              </a:rPr>
              <a:t> </a:t>
            </a:r>
            <a:r>
              <a:rPr lang="en-US" altLang="ko-KR" sz="3600" dirty="0" smtClean="0">
                <a:solidFill>
                  <a:srgbClr val="FFFF00"/>
                </a:solidFill>
              </a:rPr>
              <a:t>3.0)</a:t>
            </a:r>
            <a:br>
              <a:rPr lang="en-US" altLang="ko-KR" sz="3600" dirty="0" smtClean="0">
                <a:solidFill>
                  <a:srgbClr val="FFFF00"/>
                </a:solidFill>
              </a:rPr>
            </a:br>
            <a:r>
              <a:rPr lang="en-US" altLang="ko-KR" sz="2000" dirty="0" smtClean="0"/>
              <a:t>(</a:t>
            </a:r>
            <a:r>
              <a:rPr lang="ko-KR" altLang="en-US" sz="2000" dirty="0"/>
              <a:t>정보기술</a:t>
            </a:r>
            <a:r>
              <a:rPr lang="en-US" altLang="ko-KR" sz="2000" dirty="0"/>
              <a:t>(IT)</a:t>
            </a:r>
            <a:r>
              <a:rPr lang="ko-KR" altLang="en-US" sz="2000" dirty="0"/>
              <a:t>과 소프트웨어 융합으로 제조업의 새로운 </a:t>
            </a:r>
            <a:r>
              <a:rPr lang="ko-KR" altLang="en-US" sz="2000" dirty="0" smtClean="0"/>
              <a:t>부가가치를 창출</a:t>
            </a:r>
            <a:r>
              <a:rPr lang="en-US" altLang="ko-KR" sz="2000" dirty="0" smtClean="0"/>
              <a:t>, </a:t>
            </a:r>
            <a:br>
              <a:rPr lang="en-US" altLang="ko-KR" sz="2000" dirty="0" smtClean="0"/>
            </a:br>
            <a:r>
              <a:rPr lang="ko-KR" altLang="en-US" sz="2000" dirty="0" smtClean="0"/>
              <a:t>글로벌 </a:t>
            </a:r>
            <a:r>
              <a:rPr lang="ko-KR" altLang="en-US" sz="2000" dirty="0"/>
              <a:t>경쟁 우위를 </a:t>
            </a:r>
            <a:r>
              <a:rPr lang="ko-KR" altLang="en-US" sz="2000" dirty="0" smtClean="0"/>
              <a:t>확보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65706" y="1754340"/>
            <a:ext cx="3405674" cy="1791293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err="1" smtClean="0"/>
              <a:t>융합형</a:t>
            </a:r>
            <a:r>
              <a:rPr lang="ko-KR" altLang="en-US" dirty="0" smtClean="0"/>
              <a:t> </a:t>
            </a:r>
            <a:r>
              <a:rPr lang="ko-KR" altLang="en-US" dirty="0" err="1"/>
              <a:t>신제조업</a:t>
            </a:r>
            <a:r>
              <a:rPr lang="ko-KR" altLang="en-US" dirty="0"/>
              <a:t> 창출 </a:t>
            </a:r>
            <a:endParaRPr lang="en-US" altLang="ko-KR" dirty="0" smtClean="0"/>
          </a:p>
          <a:p>
            <a:r>
              <a:rPr lang="ko-KR" altLang="en-US" dirty="0" smtClean="0"/>
              <a:t>주력산업 </a:t>
            </a:r>
            <a:r>
              <a:rPr lang="ko-KR" altLang="en-US" dirty="0"/>
              <a:t>핵심역량 강화 </a:t>
            </a:r>
            <a:endParaRPr lang="en-US" altLang="ko-KR" dirty="0" smtClean="0"/>
          </a:p>
          <a:p>
            <a:r>
              <a:rPr lang="ko-KR" altLang="en-US" dirty="0" smtClean="0"/>
              <a:t>제조혁신기반 </a:t>
            </a:r>
            <a:r>
              <a:rPr lang="ko-KR" altLang="en-US" dirty="0"/>
              <a:t>고도화 </a:t>
            </a:r>
            <a:endParaRPr lang="en-US" altLang="ko-KR" dirty="0" smtClean="0"/>
          </a:p>
          <a:p>
            <a:r>
              <a:rPr lang="ko-KR" altLang="en-US" dirty="0" smtClean="0"/>
              <a:t>해외 </a:t>
            </a:r>
            <a:r>
              <a:rPr lang="ko-KR" altLang="en-US" dirty="0"/>
              <a:t>진출 촉진 </a:t>
            </a:r>
          </a:p>
        </p:txBody>
      </p:sp>
      <p:pic>
        <p:nvPicPr>
          <p:cNvPr id="1026" name="Picture 2" descr="[신년특집]`제조업 3.0`으로 혁신 나선 한국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102821"/>
            <a:ext cx="666750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865706" y="3674446"/>
            <a:ext cx="3977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△</a:t>
            </a:r>
            <a:r>
              <a:rPr lang="en-US" altLang="ko-KR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13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대 </a:t>
            </a:r>
            <a:r>
              <a:rPr lang="ko-KR" altLang="en-US" dirty="0" err="1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산업엔진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프로젝트 </a:t>
            </a:r>
            <a:endParaRPr lang="en-US" altLang="ko-KR" dirty="0" smtClean="0"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△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스마트 공장 보급</a:t>
            </a:r>
            <a:r>
              <a:rPr lang="en-US" altLang="ko-KR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·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확산 </a:t>
            </a:r>
            <a:endParaRPr lang="en-US" altLang="ko-KR" dirty="0" smtClean="0"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△</a:t>
            </a:r>
            <a:r>
              <a:rPr lang="en-US" altLang="ko-KR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IT 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기반 에너지 </a:t>
            </a:r>
            <a:r>
              <a:rPr lang="ko-KR" altLang="en-US" dirty="0" err="1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신산업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창출 </a:t>
            </a:r>
            <a:endParaRPr lang="en-US" altLang="ko-KR" dirty="0" smtClean="0"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△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주력 산업별 핵심 소재부품 개발 </a:t>
            </a:r>
            <a:endParaRPr lang="en-US" altLang="ko-KR" dirty="0" smtClean="0">
              <a:solidFill>
                <a:srgbClr val="FFFF00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r>
              <a:rPr lang="ko-KR" altLang="en-US" dirty="0" smtClean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△</a:t>
            </a:r>
            <a:r>
              <a:rPr lang="ko-KR" altLang="en-US" dirty="0">
                <a:solidFill>
                  <a:srgbClr val="FFFF00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분야별 전문 인력 양성</a:t>
            </a:r>
            <a:endParaRPr lang="ko-KR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56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ICT </a:t>
            </a:r>
            <a:r>
              <a:rPr lang="ko-KR" altLang="en-US" dirty="0" smtClean="0"/>
              <a:t>기술과 산업의 결합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991345" y="1642372"/>
            <a:ext cx="8946541" cy="4195481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rgbClr val="FF0000"/>
                </a:solidFill>
              </a:rPr>
              <a:t>금융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인터넷뱅킹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보험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주식거래 </a:t>
            </a:r>
            <a:r>
              <a:rPr lang="en-US" altLang="ko-KR" sz="2000" dirty="0" smtClean="0"/>
              <a:t>-&gt; </a:t>
            </a:r>
            <a:r>
              <a:rPr lang="en-US" altLang="ko-KR" sz="2000" dirty="0" err="1" smtClean="0"/>
              <a:t>FinTech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수수료절감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보안이 중요</a:t>
            </a:r>
            <a:r>
              <a:rPr lang="en-US" altLang="ko-KR" sz="2000" dirty="0" smtClean="0"/>
              <a:t>(</a:t>
            </a:r>
            <a:r>
              <a:rPr lang="ko-KR" altLang="en-US" sz="2000" dirty="0" err="1" smtClean="0"/>
              <a:t>페인블록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비트코인 등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>
                <a:solidFill>
                  <a:srgbClr val="FF0000"/>
                </a:solidFill>
              </a:rPr>
              <a:t>유통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온라인마켓으로 생산자와 소비자의 직접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유통마진 최소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시간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및 지역 경계 초월</a:t>
            </a:r>
            <a:endParaRPr lang="en-US" altLang="ko-KR" sz="2000" dirty="0"/>
          </a:p>
          <a:p>
            <a:r>
              <a:rPr lang="ko-KR" altLang="en-US" sz="2000" dirty="0" smtClean="0">
                <a:solidFill>
                  <a:srgbClr val="FF0000"/>
                </a:solidFill>
              </a:rPr>
              <a:t>교육</a:t>
            </a:r>
            <a:r>
              <a:rPr lang="en-US" altLang="ko-KR" sz="2000" dirty="0" smtClean="0"/>
              <a:t>:  </a:t>
            </a:r>
            <a:r>
              <a:rPr lang="ko-KR" altLang="en-US" sz="2000" dirty="0" err="1" smtClean="0"/>
              <a:t>온라인강의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(OCW), Certificate Course vs </a:t>
            </a:r>
            <a:r>
              <a:rPr lang="en-US" altLang="ko-KR" sz="2000" dirty="0"/>
              <a:t>Degree Course, Micro College (</a:t>
            </a:r>
            <a:r>
              <a:rPr lang="en-US" altLang="ko-KR" sz="2000" dirty="0">
                <a:hlinkClick r:id="rId2"/>
              </a:rPr>
              <a:t>http://www.davincicoders.com/faq</a:t>
            </a:r>
            <a:r>
              <a:rPr lang="en-US" altLang="ko-KR" sz="2000" dirty="0" smtClean="0">
                <a:hlinkClick r:id="rId2"/>
              </a:rPr>
              <a:t>/</a:t>
            </a:r>
            <a:r>
              <a:rPr lang="en-US" altLang="ko-KR" sz="2000" dirty="0" smtClean="0"/>
              <a:t>)</a:t>
            </a:r>
          </a:p>
          <a:p>
            <a:r>
              <a:rPr lang="ko-KR" altLang="en-US" sz="2000" dirty="0" smtClean="0">
                <a:solidFill>
                  <a:srgbClr val="FF0000"/>
                </a:solidFill>
              </a:rPr>
              <a:t>의료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</a:rPr>
              <a:t>헬스케어</a:t>
            </a:r>
            <a:r>
              <a:rPr lang="en-US" altLang="ko-KR" sz="2000" dirty="0" smtClean="0"/>
              <a:t>:  </a:t>
            </a:r>
            <a:r>
              <a:rPr lang="ko-KR" altLang="en-US" sz="2000" dirty="0" smtClean="0"/>
              <a:t>원격진료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로봇수술</a:t>
            </a:r>
            <a:r>
              <a:rPr lang="en-US" altLang="ko-KR" sz="2000" dirty="0" smtClean="0"/>
              <a:t>, AI </a:t>
            </a:r>
            <a:r>
              <a:rPr lang="ko-KR" altLang="en-US" sz="2000" dirty="0" smtClean="0"/>
              <a:t>기반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진료</a:t>
            </a:r>
            <a:r>
              <a:rPr lang="en-US" altLang="ko-KR" sz="2000" dirty="0" smtClean="0"/>
              <a:t>, </a:t>
            </a:r>
            <a:r>
              <a:rPr lang="en-US" altLang="ko-KR" sz="2000" dirty="0" err="1" smtClean="0"/>
              <a:t>IoT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기반 헬스케어</a:t>
            </a:r>
            <a:r>
              <a:rPr lang="en-US" altLang="ko-KR" sz="2000" dirty="0" smtClean="0"/>
              <a:t>+Big Data </a:t>
            </a:r>
            <a:r>
              <a:rPr lang="ko-KR" altLang="en-US" sz="2000" dirty="0" smtClean="0"/>
              <a:t>로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사전진단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의료비용절감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의료서비스 </a:t>
            </a:r>
            <a:r>
              <a:rPr lang="ko-KR" altLang="en-US" sz="2000" dirty="0" err="1" smtClean="0"/>
              <a:t>품질제고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외래환자</a:t>
            </a:r>
            <a:r>
              <a:rPr lang="en-US" altLang="ko-KR" sz="2000" dirty="0" smtClean="0"/>
              <a:t>&gt;</a:t>
            </a:r>
            <a:r>
              <a:rPr lang="ko-KR" altLang="en-US" sz="2000" dirty="0" smtClean="0"/>
              <a:t>입원환자</a:t>
            </a:r>
            <a:endParaRPr lang="en-US" altLang="ko-KR" sz="2000" dirty="0" smtClean="0"/>
          </a:p>
          <a:p>
            <a:r>
              <a:rPr lang="ko-KR" altLang="en-US" sz="2000" dirty="0" smtClean="0">
                <a:solidFill>
                  <a:srgbClr val="FF0000"/>
                </a:solidFill>
              </a:rPr>
              <a:t>운송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/>
              <a:t>드론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무인트럭</a:t>
            </a:r>
            <a:r>
              <a:rPr lang="en-US" altLang="ko-KR" sz="2000" dirty="0" smtClean="0"/>
              <a:t>, 3D </a:t>
            </a:r>
            <a:r>
              <a:rPr lang="ko-KR" altLang="en-US" sz="2000" dirty="0" smtClean="0"/>
              <a:t>프린터 </a:t>
            </a:r>
            <a:r>
              <a:rPr lang="ko-KR" altLang="en-US" sz="2000" dirty="0" err="1" smtClean="0"/>
              <a:t>원격생산</a:t>
            </a:r>
            <a:r>
              <a:rPr lang="ko-KR" altLang="en-US" sz="2000" dirty="0" smtClean="0"/>
              <a:t> 및 운송</a:t>
            </a:r>
            <a:endParaRPr lang="en-US" altLang="ko-KR" sz="2000" dirty="0" smtClean="0"/>
          </a:p>
          <a:p>
            <a:r>
              <a:rPr lang="ko-KR" altLang="en-US" sz="2000" dirty="0" smtClean="0">
                <a:solidFill>
                  <a:srgbClr val="FF0000"/>
                </a:solidFill>
              </a:rPr>
              <a:t>인공지능</a:t>
            </a:r>
            <a:r>
              <a:rPr lang="en-US" altLang="ko-KR" sz="2000" dirty="0" smtClean="0"/>
              <a:t>: </a:t>
            </a:r>
            <a:r>
              <a:rPr lang="ko-KR" altLang="en-US" sz="2000" dirty="0"/>
              <a:t> </a:t>
            </a:r>
            <a:r>
              <a:rPr lang="en-US" altLang="ko-KR" sz="2000" dirty="0" smtClean="0"/>
              <a:t>Machine Learning, Machine Teaching, </a:t>
            </a:r>
            <a:r>
              <a:rPr lang="ko-KR" altLang="en-US" sz="2000" dirty="0" err="1" smtClean="0"/>
              <a:t>인간두뇌</a:t>
            </a:r>
            <a:r>
              <a:rPr lang="ko-KR" altLang="en-US" sz="2000" dirty="0" smtClean="0"/>
              <a:t> 이해 </a:t>
            </a:r>
            <a:r>
              <a:rPr lang="en-US" altLang="ko-KR" sz="2000" dirty="0" smtClean="0"/>
              <a:t>10%</a:t>
            </a:r>
            <a:r>
              <a:rPr lang="ko-KR" altLang="en-US" sz="2000" dirty="0" smtClean="0"/>
              <a:t>미만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기계의 인간이해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윤리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도덕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법률 영역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문제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195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084093" cy="1400530"/>
          </a:xfrm>
        </p:spPr>
        <p:txBody>
          <a:bodyPr/>
          <a:lstStyle/>
          <a:p>
            <a:r>
              <a:rPr lang="ko-KR" altLang="en-US" dirty="0"/>
              <a:t>의료시스템의 변화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외래환자 </a:t>
            </a:r>
            <a:r>
              <a:rPr lang="ko-KR" altLang="en-US" sz="3200" dirty="0" err="1" smtClean="0">
                <a:solidFill>
                  <a:srgbClr val="FFFF00"/>
                </a:solidFill>
              </a:rPr>
              <a:t>비율증가</a:t>
            </a:r>
            <a:r>
              <a:rPr lang="en-US" altLang="ko-KR" sz="3200" dirty="0" smtClean="0">
                <a:solidFill>
                  <a:srgbClr val="FFFF00"/>
                </a:solidFill>
              </a:rPr>
              <a:t>, </a:t>
            </a:r>
            <a:r>
              <a:rPr lang="ko-KR" altLang="en-US" sz="3200" dirty="0" smtClean="0">
                <a:solidFill>
                  <a:srgbClr val="FFFF00"/>
                </a:solidFill>
              </a:rPr>
              <a:t>원격진료 </a:t>
            </a:r>
            <a:r>
              <a:rPr lang="ko-KR" altLang="en-US" sz="3200" dirty="0" err="1" smtClean="0">
                <a:solidFill>
                  <a:srgbClr val="FFFF00"/>
                </a:solidFill>
              </a:rPr>
              <a:t>비율증가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pic>
        <p:nvPicPr>
          <p:cNvPr id="3074" name="Picture 2" descr="Projected number of telehealth* patients worldwid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46" y="1977101"/>
            <a:ext cx="5727508" cy="400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7655945" y="5982801"/>
            <a:ext cx="24497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https://www.tractica.com</a:t>
            </a:r>
          </a:p>
        </p:txBody>
      </p:sp>
      <p:pic>
        <p:nvPicPr>
          <p:cNvPr id="3076" name="Picture 4" descr="inpatient vs outpatien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44" y="1977101"/>
            <a:ext cx="5340933" cy="400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535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9796" y="452718"/>
            <a:ext cx="9351038" cy="993527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차산업혁명을 이끄는 기술 </a:t>
            </a: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물리학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62034" y="1446245"/>
            <a:ext cx="9088800" cy="1795165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무인운송수단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드론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항공기</a:t>
            </a:r>
            <a:r>
              <a:rPr lang="en-US" altLang="ko-KR" dirty="0"/>
              <a:t>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인공지능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빅데이터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FF0000"/>
                </a:solidFill>
              </a:rPr>
              <a:t>3D </a:t>
            </a:r>
            <a:r>
              <a:rPr lang="ko-KR" altLang="en-US" dirty="0" smtClean="0">
                <a:solidFill>
                  <a:srgbClr val="FF0000"/>
                </a:solidFill>
              </a:rPr>
              <a:t>프린팅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맞춤형 생산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원격공장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생산</a:t>
            </a:r>
            <a:r>
              <a:rPr lang="en-US" altLang="ko-KR" dirty="0" smtClean="0"/>
              <a:t>+</a:t>
            </a:r>
            <a:r>
              <a:rPr lang="ko-KR" altLang="en-US" dirty="0" smtClean="0"/>
              <a:t>운송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로봇공학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생체모방형</a:t>
            </a:r>
            <a:r>
              <a:rPr lang="ko-KR" altLang="en-US" dirty="0" smtClean="0"/>
              <a:t> 로봇으로 발전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심리적 문제 야기 가능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신소재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재생가능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재활용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스마트소재</a:t>
            </a:r>
            <a:endParaRPr lang="ko-KR" altLang="en-US" dirty="0"/>
          </a:p>
        </p:txBody>
      </p:sp>
      <p:pic>
        <p:nvPicPr>
          <p:cNvPr id="7170" name="Picture 2" descr="드론 아마존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327" y="3212456"/>
            <a:ext cx="3667273" cy="182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3d 프린터 자동차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379" y="4809353"/>
            <a:ext cx="3577673" cy="200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생체모방로봇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052" y="3003973"/>
            <a:ext cx="3310869" cy="246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재생가능소재에 대한 이미지 검색결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8" y="3241410"/>
            <a:ext cx="3158672" cy="306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9385918" y="5490492"/>
            <a:ext cx="27100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http://noulpamant.ro/articole/stiinte-de-frontiera/biomimetismul-natura-este-aici-ca-ghid/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819104" y="5494584"/>
            <a:ext cx="1388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https://localmotors.com/3d-printed-car/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109564" y="3188136"/>
            <a:ext cx="1675488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https://techcrunch.com/2015/03/30/canada-proves-fertile-ground-for-amazon-drone-delivery-tests/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68457" y="6317540"/>
            <a:ext cx="33108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http://ginkgoumbrella.com/sustainability/</a:t>
            </a:r>
          </a:p>
        </p:txBody>
      </p:sp>
    </p:spTree>
    <p:extLst>
      <p:ext uri="{BB962C8B-B14F-4D97-AF65-F5344CB8AC3E}">
        <p14:creationId xmlns:p14="http://schemas.microsoft.com/office/powerpoint/2010/main" val="1437488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디지털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10006" y="1315801"/>
            <a:ext cx="9981455" cy="230447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사물인터넷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en-US" altLang="ko-KR" dirty="0" err="1" smtClean="0">
                <a:solidFill>
                  <a:srgbClr val="FF0000"/>
                </a:solidFill>
              </a:rPr>
              <a:t>IoT</a:t>
            </a:r>
            <a:r>
              <a:rPr lang="en-US" altLang="ko-KR" dirty="0" smtClean="0"/>
              <a:t>): </a:t>
            </a:r>
            <a:r>
              <a:rPr lang="ko-KR" altLang="en-US" dirty="0" smtClean="0"/>
              <a:t>원격모니터링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금융거래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블록체인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비트코인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공유경제</a:t>
            </a:r>
            <a:r>
              <a:rPr lang="en-US" altLang="ko-KR" dirty="0" smtClean="0"/>
              <a:t>: Uber (no car) Faceboo</a:t>
            </a:r>
            <a:r>
              <a:rPr lang="en-US" altLang="ko-KR" dirty="0"/>
              <a:t>k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Youtube</a:t>
            </a:r>
            <a:r>
              <a:rPr lang="en-US" altLang="ko-KR" dirty="0" smtClean="0"/>
              <a:t>(no content production), </a:t>
            </a:r>
            <a:r>
              <a:rPr lang="en-US" altLang="ko-KR" dirty="0"/>
              <a:t>Airbnb</a:t>
            </a:r>
            <a:r>
              <a:rPr lang="en-US" altLang="ko-KR" dirty="0" smtClean="0"/>
              <a:t>™(no</a:t>
            </a:r>
            <a:r>
              <a:rPr lang="ko-KR" altLang="en-US" dirty="0"/>
              <a:t> </a:t>
            </a:r>
            <a:r>
              <a:rPr lang="en-US" altLang="ko-KR" dirty="0" smtClean="0"/>
              <a:t>hotel), Alibaba (no product list)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디지털</a:t>
            </a:r>
            <a:r>
              <a:rPr lang="en-US" altLang="ko-KR" dirty="0" smtClean="0">
                <a:solidFill>
                  <a:srgbClr val="FF0000"/>
                </a:solidFill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</a:rPr>
              <a:t>플랫폼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인터넷 상에서 거래 및 서비스 제공으로 각종 비용감소 및 시간적 지역적 제약 해소</a:t>
            </a:r>
            <a:endParaRPr lang="en-US" altLang="ko-KR" dirty="0"/>
          </a:p>
        </p:txBody>
      </p:sp>
      <p:pic>
        <p:nvPicPr>
          <p:cNvPr id="8194" name="Picture 2" descr="uber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153" y="3871146"/>
            <a:ext cx="3594259" cy="196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54" y="3821214"/>
            <a:ext cx="2616339" cy="251081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54416" y="6440944"/>
            <a:ext cx="19704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https://en.wikipedia.org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135368" y="5911139"/>
            <a:ext cx="40681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https://newsroom.uber.com/pittsburgh-self-driving-uber/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203515" y="6302444"/>
            <a:ext cx="44712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http://www.playersmoney.com/blockchain-technology/</a:t>
            </a:r>
          </a:p>
        </p:txBody>
      </p:sp>
      <p:pic>
        <p:nvPicPr>
          <p:cNvPr id="8196" name="Picture 4" descr="blockcha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132" y="3821214"/>
            <a:ext cx="3530017" cy="235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4712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22679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지능형자율주행전기차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2400" dirty="0" smtClean="0">
                <a:solidFill>
                  <a:srgbClr val="FFFF00"/>
                </a:solidFill>
              </a:rPr>
              <a:t>(Intelligent</a:t>
            </a:r>
            <a:r>
              <a:rPr lang="ko-KR" altLang="en-US" sz="2400" dirty="0" smtClean="0">
                <a:solidFill>
                  <a:srgbClr val="FFFF00"/>
                </a:solidFill>
              </a:rPr>
              <a:t> </a:t>
            </a:r>
            <a:r>
              <a:rPr lang="en-US" altLang="ko-KR" sz="2400" dirty="0" smtClean="0">
                <a:solidFill>
                  <a:srgbClr val="FFFF00"/>
                </a:solidFill>
              </a:rPr>
              <a:t>Autonomous Maneuvering Electric Vehicle)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75522" y="1827570"/>
            <a:ext cx="3767269" cy="440528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지능형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모범</a:t>
            </a:r>
            <a:r>
              <a:rPr lang="en-US" altLang="ko-KR" dirty="0" smtClean="0"/>
              <a:t> </a:t>
            </a:r>
            <a:r>
              <a:rPr lang="ko-KR" altLang="en-US" dirty="0" smtClean="0"/>
              <a:t>운전자 모델링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자율주행</a:t>
            </a:r>
            <a:r>
              <a:rPr lang="en-US" altLang="ko-KR" dirty="0"/>
              <a:t>: </a:t>
            </a:r>
            <a:r>
              <a:rPr lang="en-US" altLang="ko-KR" dirty="0" err="1"/>
              <a:t>IoT</a:t>
            </a:r>
            <a:r>
              <a:rPr lang="en-US" altLang="ko-KR" dirty="0"/>
              <a:t>, Big </a:t>
            </a:r>
            <a:r>
              <a:rPr lang="en-US" altLang="ko-KR" dirty="0" smtClean="0"/>
              <a:t>Data, Map Data </a:t>
            </a:r>
            <a:r>
              <a:rPr lang="ko-KR" altLang="en-US" dirty="0" smtClean="0"/>
              <a:t>연동 </a:t>
            </a:r>
            <a:r>
              <a:rPr lang="en-US" altLang="ko-KR" dirty="0" smtClean="0"/>
              <a:t> </a:t>
            </a:r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전기차량</a:t>
            </a:r>
            <a:r>
              <a:rPr lang="en-US" altLang="ko-KR" dirty="0" smtClean="0"/>
              <a:t>: </a:t>
            </a:r>
            <a:r>
              <a:rPr lang="ko-KR" altLang="en-US" dirty="0" smtClean="0"/>
              <a:t>친환경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고효율 </a:t>
            </a:r>
            <a:r>
              <a:rPr lang="en-US" altLang="ko-KR" dirty="0" smtClean="0"/>
              <a:t>(25% -&gt; 90%), </a:t>
            </a:r>
            <a:r>
              <a:rPr lang="ko-KR" altLang="en-US" dirty="0" smtClean="0"/>
              <a:t>배터리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주행거리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충전인프라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인프라</a:t>
            </a:r>
            <a:r>
              <a:rPr lang="en-US" altLang="ko-KR" dirty="0" smtClean="0"/>
              <a:t>: V2V, V2I</a:t>
            </a:r>
          </a:p>
          <a:p>
            <a:r>
              <a:rPr lang="ko-KR" altLang="en-US" dirty="0" smtClean="0">
                <a:solidFill>
                  <a:srgbClr val="FF0000"/>
                </a:solidFill>
              </a:rPr>
              <a:t>법규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보험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사전에 제정해야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책임</a:t>
            </a:r>
            <a:r>
              <a:rPr lang="en-US" altLang="ko-KR" dirty="0" smtClean="0"/>
              <a:t>: </a:t>
            </a:r>
            <a:r>
              <a:rPr lang="ko-KR" altLang="en-US" dirty="0" smtClean="0"/>
              <a:t>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도덕적 문제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운전자보조시스템</a:t>
            </a:r>
            <a:r>
              <a:rPr lang="en-US" altLang="ko-KR" dirty="0" smtClean="0"/>
              <a:t>(ADAS)</a:t>
            </a:r>
            <a:endParaRPr lang="ko-KR" altLang="en-US" dirty="0"/>
          </a:p>
        </p:txBody>
      </p:sp>
      <p:pic>
        <p:nvPicPr>
          <p:cNvPr id="1026" name="Picture 2" descr="Advanced Driver Assistance Systems (ADA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827569"/>
            <a:ext cx="7620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83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차산업혁명을 이끄는 기술 </a:t>
            </a:r>
            <a:r>
              <a:rPr lang="en-US" altLang="ko-KR" sz="3200" dirty="0" smtClean="0">
                <a:solidFill>
                  <a:srgbClr val="FFFF00"/>
                </a:solidFill>
              </a:rPr>
              <a:t>(</a:t>
            </a:r>
            <a:r>
              <a:rPr lang="ko-KR" altLang="en-US" sz="3200" dirty="0" smtClean="0">
                <a:solidFill>
                  <a:srgbClr val="FFFF00"/>
                </a:solidFill>
              </a:rPr>
              <a:t>생물학</a:t>
            </a:r>
            <a:r>
              <a:rPr lang="en-US" altLang="ko-KR" sz="3200" dirty="0" smtClean="0">
                <a:solidFill>
                  <a:srgbClr val="FFFF00"/>
                </a:solidFill>
              </a:rPr>
              <a:t>)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75201" y="1511743"/>
            <a:ext cx="8946541" cy="1791294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유전학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유전자 분석 비용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감소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합성생물학</a:t>
            </a:r>
            <a:r>
              <a:rPr lang="en-US" altLang="ko-KR" dirty="0" smtClean="0"/>
              <a:t>: DNA </a:t>
            </a:r>
            <a:r>
              <a:rPr lang="ko-KR" altLang="en-US" dirty="0" smtClean="0"/>
              <a:t>기록하여 유기체제조가능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문제 </a:t>
            </a:r>
            <a:r>
              <a:rPr lang="ko-KR" altLang="en-US" dirty="0" err="1" smtClean="0"/>
              <a:t>발생소지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유전공학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유전자편집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치료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인공장기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윤리적 문제 </a:t>
            </a:r>
            <a:r>
              <a:rPr lang="ko-KR" altLang="en-US" dirty="0" err="1" smtClean="0"/>
              <a:t>발생소지</a:t>
            </a:r>
            <a:endParaRPr lang="en-US" altLang="ko-KR" dirty="0" smtClean="0"/>
          </a:p>
          <a:p>
            <a:r>
              <a:rPr lang="ko-KR" altLang="en-US" dirty="0" err="1" smtClean="0">
                <a:solidFill>
                  <a:srgbClr val="FF0000"/>
                </a:solidFill>
              </a:rPr>
              <a:t>바이오프린팅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피부 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조직 생산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218" name="Picture 2" descr="bioprinting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3456606"/>
            <a:ext cx="4142158" cy="27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유전자 편집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232" y="3456607"/>
            <a:ext cx="4793244" cy="27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335484" y="6243637"/>
            <a:ext cx="3302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http://www.nibp.kr/xe/news2/46407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325523" y="6215325"/>
            <a:ext cx="5022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https://kr.pinterest.com/cyborgamerica/3d-bioprinting/</a:t>
            </a:r>
          </a:p>
        </p:txBody>
      </p:sp>
    </p:spTree>
    <p:extLst>
      <p:ext uri="{BB962C8B-B14F-4D97-AF65-F5344CB8AC3E}">
        <p14:creationId xmlns:p14="http://schemas.microsoft.com/office/powerpoint/2010/main" val="17914585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기술의 </a:t>
            </a:r>
            <a:r>
              <a:rPr lang="ko-KR" altLang="en-US" dirty="0" err="1" smtClean="0"/>
              <a:t>티핑포인트와</a:t>
            </a:r>
            <a:r>
              <a:rPr lang="ko-KR" altLang="en-US" dirty="0" smtClean="0"/>
              <a:t> 사회적 영향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2052918"/>
            <a:ext cx="4607023" cy="4195481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과학기술은 사회의 모든 산업 분야에 긍정적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부정적 영향을 끼친다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변화에 대응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변화를 선도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애플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알리바바</a:t>
            </a:r>
            <a:endParaRPr lang="en-US" altLang="ko-KR" dirty="0" smtClean="0"/>
          </a:p>
          <a:p>
            <a:r>
              <a:rPr lang="ko-KR" altLang="en-US" dirty="0" smtClean="0"/>
              <a:t>변화를 인지하고 적응 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대부분</a:t>
            </a:r>
            <a:r>
              <a:rPr lang="en-US" altLang="ko-KR" dirty="0" smtClean="0"/>
              <a:t>)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GE, </a:t>
            </a:r>
            <a:r>
              <a:rPr lang="ko-KR" altLang="en-US" dirty="0" err="1" smtClean="0"/>
              <a:t>퀄컴</a:t>
            </a:r>
            <a:r>
              <a:rPr lang="en-US" altLang="ko-KR" dirty="0" smtClean="0"/>
              <a:t>(NXP 50</a:t>
            </a:r>
            <a:r>
              <a:rPr lang="ko-KR" altLang="en-US" dirty="0" smtClean="0"/>
              <a:t>조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변화에 대응 실패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크라이슬러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코닥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노키아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075" y="1152983"/>
            <a:ext cx="4308254" cy="55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4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802" y="337307"/>
            <a:ext cx="10344444" cy="1802211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차산업</a:t>
            </a:r>
            <a:r>
              <a:rPr lang="ko-KR" altLang="en-US" dirty="0"/>
              <a:t>혁</a:t>
            </a:r>
            <a:r>
              <a:rPr lang="ko-KR" altLang="en-US" dirty="0" smtClean="0"/>
              <a:t>명에 생존하기 위한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대 </a:t>
            </a:r>
            <a:r>
              <a:rPr lang="en-US" altLang="ko-KR" dirty="0" smtClean="0"/>
              <a:t>skill </a:t>
            </a:r>
            <a:br>
              <a:rPr lang="en-US" altLang="ko-KR" dirty="0" smtClean="0"/>
            </a:br>
            <a:r>
              <a:rPr lang="en-US" altLang="ko-KR" sz="2400" dirty="0" smtClean="0">
                <a:solidFill>
                  <a:srgbClr val="FFFF00"/>
                </a:solidFill>
              </a:rPr>
              <a:t>(</a:t>
            </a:r>
            <a:r>
              <a:rPr lang="ko-KR" altLang="en-US" sz="2400" dirty="0" err="1" smtClean="0">
                <a:solidFill>
                  <a:srgbClr val="FFFF00"/>
                </a:solidFill>
              </a:rPr>
              <a:t>대인적응</a:t>
            </a:r>
            <a:r>
              <a:rPr lang="en-US" altLang="ko-KR" sz="2400" dirty="0" smtClean="0">
                <a:solidFill>
                  <a:srgbClr val="FFFF00"/>
                </a:solidFill>
              </a:rPr>
              <a:t>, </a:t>
            </a:r>
            <a:r>
              <a:rPr lang="ko-KR" altLang="en-US" sz="2400" dirty="0" smtClean="0">
                <a:solidFill>
                  <a:srgbClr val="FFFF00"/>
                </a:solidFill>
              </a:rPr>
              <a:t>인간</a:t>
            </a:r>
            <a:r>
              <a:rPr lang="en-US" altLang="ko-KR" sz="2400" dirty="0" smtClean="0">
                <a:solidFill>
                  <a:srgbClr val="FFFF00"/>
                </a:solidFill>
              </a:rPr>
              <a:t> </a:t>
            </a:r>
            <a:r>
              <a:rPr lang="ko-KR" altLang="en-US" sz="2400" dirty="0" smtClean="0">
                <a:solidFill>
                  <a:srgbClr val="FFFF00"/>
                </a:solidFill>
              </a:rPr>
              <a:t>인지적응력과</a:t>
            </a:r>
            <a:r>
              <a:rPr lang="en-US" altLang="ko-KR" sz="2400" dirty="0" smtClean="0">
                <a:solidFill>
                  <a:srgbClr val="FFFF00"/>
                </a:solidFill>
              </a:rPr>
              <a:t>, </a:t>
            </a:r>
            <a:r>
              <a:rPr lang="ko-KR" altLang="en-US" sz="2400" dirty="0" smtClean="0">
                <a:solidFill>
                  <a:srgbClr val="FFFF00"/>
                </a:solidFill>
              </a:rPr>
              <a:t>창의성</a:t>
            </a:r>
            <a:r>
              <a:rPr lang="en-US" altLang="ko-KR" sz="2400" dirty="0" smtClean="0">
                <a:solidFill>
                  <a:srgbClr val="FFFF00"/>
                </a:solidFill>
              </a:rPr>
              <a:t>)</a:t>
            </a:r>
            <a:r>
              <a:rPr lang="en-US" altLang="ko-KR" dirty="0" smtClean="0">
                <a:solidFill>
                  <a:srgbClr val="FFFF00"/>
                </a:solidFill>
              </a:rPr>
              <a:t/>
            </a:r>
            <a:br>
              <a:rPr lang="en-US" altLang="ko-KR" dirty="0" smtClean="0">
                <a:solidFill>
                  <a:srgbClr val="FFFF00"/>
                </a:solidFill>
              </a:rPr>
            </a:br>
            <a:r>
              <a:rPr lang="en-US" altLang="ko-KR" sz="2000" dirty="0" smtClean="0">
                <a:solidFill>
                  <a:srgbClr val="FFFF00"/>
                </a:solidFill>
              </a:rPr>
              <a:t>(focus on interpersonal aptitude, cognitive adaptability and creativity)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9" y="2139518"/>
            <a:ext cx="8785774" cy="43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374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02629" y="2399147"/>
            <a:ext cx="5519430" cy="1586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8000" dirty="0" smtClean="0"/>
              <a:t>감사합니다</a:t>
            </a:r>
            <a:endParaRPr lang="en-US" altLang="ko-KR" sz="8000" dirty="0" smtClean="0"/>
          </a:p>
        </p:txBody>
      </p:sp>
    </p:spTree>
    <p:extLst>
      <p:ext uri="{BB962C8B-B14F-4D97-AF65-F5344CB8AC3E}">
        <p14:creationId xmlns:p14="http://schemas.microsoft.com/office/powerpoint/2010/main" val="3033762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&amp; </a:t>
            </a:r>
            <a:r>
              <a:rPr lang="ko-KR" altLang="en-US" dirty="0" smtClean="0"/>
              <a:t>스마트팩토리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44897" y="1820384"/>
            <a:ext cx="3804590" cy="4195481"/>
          </a:xfrm>
        </p:spPr>
        <p:txBody>
          <a:bodyPr/>
          <a:lstStyle/>
          <a:p>
            <a:r>
              <a:rPr lang="ko-KR" altLang="en-US" dirty="0"/>
              <a:t>공장 내 </a:t>
            </a:r>
            <a:r>
              <a:rPr lang="ko-KR" altLang="en-US" dirty="0" smtClean="0"/>
              <a:t>시설과 부품이 공정에 따라 정보를 </a:t>
            </a:r>
            <a:r>
              <a:rPr lang="ko-KR" altLang="en-US" dirty="0"/>
              <a:t>교환하면서 제품을 </a:t>
            </a:r>
            <a:r>
              <a:rPr lang="ko-KR" altLang="en-US" dirty="0" smtClean="0"/>
              <a:t>생산</a:t>
            </a:r>
            <a:endParaRPr lang="ko-KR" altLang="en-US" dirty="0"/>
          </a:p>
        </p:txBody>
      </p:sp>
      <p:pic>
        <p:nvPicPr>
          <p:cNvPr id="4" name="Picture 4" descr="smart factory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487" y="1360039"/>
            <a:ext cx="7448875" cy="514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81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IOT</a:t>
            </a:r>
            <a:r>
              <a:rPr lang="ko-KR" altLang="en-US" dirty="0" smtClean="0"/>
              <a:t> 기반</a:t>
            </a:r>
            <a:r>
              <a:rPr lang="en-US" altLang="ko-KR" dirty="0" smtClean="0"/>
              <a:t> </a:t>
            </a:r>
            <a:r>
              <a:rPr lang="ko-KR" altLang="en-US" dirty="0" smtClean="0"/>
              <a:t>원격 헬스케어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04734" y="2022187"/>
            <a:ext cx="3347390" cy="419548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모바일 기기에 의한 헬스 정보수집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웨어러블</a:t>
            </a:r>
            <a:r>
              <a:rPr lang="ko-KR" altLang="en-US" sz="2000" dirty="0" smtClean="0"/>
              <a:t> 컴퓨터</a:t>
            </a:r>
            <a:endParaRPr lang="en-US" altLang="ko-KR" sz="2000" dirty="0" smtClean="0"/>
          </a:p>
          <a:p>
            <a:r>
              <a:rPr lang="ko-KR" altLang="en-US" sz="2000" dirty="0" smtClean="0"/>
              <a:t>원격의료시스템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예방의료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내방환자수</a:t>
            </a:r>
            <a:r>
              <a:rPr lang="ko-KR" altLang="en-US" sz="2000" dirty="0" smtClean="0"/>
              <a:t> 감소</a:t>
            </a:r>
            <a:endParaRPr lang="en-US" altLang="ko-KR" sz="2000" dirty="0" smtClean="0"/>
          </a:p>
          <a:p>
            <a:r>
              <a:rPr lang="ko-KR" altLang="en-US" sz="2000" dirty="0" smtClean="0"/>
              <a:t>의료예산절감</a:t>
            </a:r>
            <a:endParaRPr lang="en-US" altLang="ko-KR" sz="2000" dirty="0" smtClean="0"/>
          </a:p>
          <a:p>
            <a:r>
              <a:rPr lang="ko-KR" altLang="en-US" sz="2000" dirty="0" smtClean="0"/>
              <a:t>의료비 절감</a:t>
            </a:r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endParaRPr lang="ko-KR" altLang="en-US" sz="2000" dirty="0"/>
          </a:p>
        </p:txBody>
      </p:sp>
      <p:pic>
        <p:nvPicPr>
          <p:cNvPr id="4" name="Picture 6" descr="IoT healthcare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703" y="1413391"/>
            <a:ext cx="6985114" cy="498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5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Connected Car, ITS </a:t>
            </a:r>
            <a:endParaRPr lang="ko-KR" altLang="en-US" dirty="0"/>
          </a:p>
        </p:txBody>
      </p:sp>
      <p:pic>
        <p:nvPicPr>
          <p:cNvPr id="2052" name="Picture 4" descr="IoT smart car에 대한 이미지 검색결과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8" y="1256088"/>
            <a:ext cx="6677090" cy="341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oT smart car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236" y="-23925699"/>
            <a:ext cx="46339125" cy="237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oT smart car에 대한 이미지 검색결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727" y="3376327"/>
            <a:ext cx="5240758" cy="319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 txBox="1">
            <a:spLocks/>
          </p:cNvSpPr>
          <p:nvPr/>
        </p:nvSpPr>
        <p:spPr>
          <a:xfrm>
            <a:off x="7812023" y="1660850"/>
            <a:ext cx="2460981" cy="142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1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ko-KR" altLang="en-US" dirty="0" smtClean="0"/>
              <a:t>지능형 자율주행</a:t>
            </a:r>
            <a:endParaRPr lang="en-US" altLang="ko-KR" dirty="0" smtClean="0"/>
          </a:p>
          <a:p>
            <a:r>
              <a:rPr lang="ko-KR" altLang="en-US" dirty="0" smtClean="0"/>
              <a:t>안전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</a:t>
            </a:r>
            <a:endParaRPr lang="en-US" altLang="ko-KR" dirty="0" smtClean="0"/>
          </a:p>
          <a:p>
            <a:r>
              <a:rPr lang="ko-KR" altLang="en-US" dirty="0" smtClean="0"/>
              <a:t>스마트 시티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922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/>
              <a:t>기</a:t>
            </a:r>
            <a:r>
              <a:rPr lang="ko-KR" altLang="en-US" dirty="0" smtClean="0"/>
              <a:t>반 스마트 농업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3617" y="1586080"/>
            <a:ext cx="3534530" cy="419548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도시형 농장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물류비</a:t>
            </a:r>
            <a:r>
              <a:rPr lang="ko-KR" altLang="en-US" sz="2000" dirty="0" smtClean="0"/>
              <a:t> 절감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저장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유통</a:t>
            </a:r>
            <a:r>
              <a:rPr lang="en-US" altLang="ko-KR" sz="2000" dirty="0" smtClean="0"/>
              <a:t>), </a:t>
            </a:r>
            <a:r>
              <a:rPr lang="ko-KR" altLang="en-US" sz="2000" dirty="0" smtClean="0"/>
              <a:t>면적대비생산량 증가</a:t>
            </a:r>
            <a:endParaRPr lang="en-US" altLang="ko-KR" sz="2000" dirty="0" smtClean="0"/>
          </a:p>
          <a:p>
            <a:r>
              <a:rPr lang="ko-KR" altLang="en-US" sz="2000" dirty="0" smtClean="0"/>
              <a:t>소비지 생산지 근접</a:t>
            </a:r>
            <a:endParaRPr lang="en-US" altLang="ko-KR" sz="2000" dirty="0" smtClean="0"/>
          </a:p>
          <a:p>
            <a:r>
              <a:rPr lang="en-US" altLang="ko-KR" sz="2000" dirty="0" smtClean="0"/>
              <a:t>4</a:t>
            </a:r>
            <a:r>
              <a:rPr lang="ko-KR" altLang="en-US" sz="2000" dirty="0" smtClean="0"/>
              <a:t>계절 재배</a:t>
            </a:r>
            <a:endParaRPr lang="en-US" altLang="ko-KR" sz="2000" dirty="0" smtClean="0"/>
          </a:p>
          <a:p>
            <a:r>
              <a:rPr lang="ko-KR" altLang="en-US" sz="2000" dirty="0" smtClean="0"/>
              <a:t>저비용</a:t>
            </a:r>
            <a:r>
              <a:rPr lang="en-US" altLang="ko-KR" sz="2000" dirty="0" smtClean="0"/>
              <a:t>,</a:t>
            </a:r>
            <a:r>
              <a:rPr lang="ko-KR" altLang="en-US" sz="2000" dirty="0" smtClean="0"/>
              <a:t>친환경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유기농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모듈러</a:t>
            </a:r>
            <a:r>
              <a:rPr lang="ko-KR" altLang="en-US" sz="2000" dirty="0" smtClean="0"/>
              <a:t> 농장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pic>
        <p:nvPicPr>
          <p:cNvPr id="4" name="Picture 2" descr="http://www.hellot.net/admin/crosseditor_3.0.0.30/binary/images/000013/20151016161740582_0S5GA2JJ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970" y="1627974"/>
            <a:ext cx="7227738" cy="415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03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스마트홈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2514" y="1596150"/>
            <a:ext cx="3638939" cy="4195481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EMS (</a:t>
            </a:r>
            <a:r>
              <a:rPr lang="ko-KR" altLang="en-US" sz="2000" dirty="0" smtClean="0"/>
              <a:t>에너지 관리 시스템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비용절감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에너지사용효율증대</a:t>
            </a:r>
            <a:endParaRPr lang="en-US" altLang="ko-KR" sz="2000" dirty="0" smtClean="0"/>
          </a:p>
          <a:p>
            <a:r>
              <a:rPr lang="ko-KR" altLang="en-US" sz="2000" dirty="0" smtClean="0"/>
              <a:t>스마트 시티</a:t>
            </a:r>
            <a:endParaRPr lang="en-US" altLang="ko-KR" sz="2000" dirty="0" smtClean="0"/>
          </a:p>
          <a:p>
            <a:r>
              <a:rPr lang="ko-KR" altLang="en-US" sz="2000" dirty="0" smtClean="0"/>
              <a:t>마이크로그리드</a:t>
            </a:r>
            <a:endParaRPr lang="en-US" altLang="ko-KR" sz="2000" dirty="0" smtClean="0"/>
          </a:p>
          <a:p>
            <a:r>
              <a:rPr lang="ko-KR" altLang="en-US" sz="2000" dirty="0" smtClean="0"/>
              <a:t>보안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방재</a:t>
            </a:r>
            <a:endParaRPr lang="en-US" altLang="ko-KR" sz="2000" dirty="0" smtClean="0"/>
          </a:p>
        </p:txBody>
      </p:sp>
      <p:pic>
        <p:nvPicPr>
          <p:cNvPr id="6146" name="Picture 2" descr="IoT smart car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44" y="1596150"/>
            <a:ext cx="7392002" cy="467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32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비즈니스와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 그리고 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ko-KR" altLang="en-US" dirty="0" smtClean="0"/>
              <a:t>소매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유통 분야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03312" y="2052918"/>
            <a:ext cx="3179439" cy="419548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재고관리</a:t>
            </a:r>
            <a:endParaRPr lang="en-US" altLang="ko-KR" sz="2000" dirty="0"/>
          </a:p>
          <a:p>
            <a:r>
              <a:rPr lang="ko-KR" altLang="en-US" sz="2000" dirty="0" smtClean="0"/>
              <a:t>소비패턴 파악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상품위치</a:t>
            </a:r>
            <a:r>
              <a:rPr lang="ko-KR" altLang="en-US" sz="2000" dirty="0" smtClean="0"/>
              <a:t> 재배치 및 </a:t>
            </a:r>
            <a:r>
              <a:rPr lang="ko-KR" altLang="en-US" sz="2000" dirty="0" err="1" smtClean="0"/>
              <a:t>위치안내에</a:t>
            </a:r>
            <a:r>
              <a:rPr lang="ko-KR" altLang="en-US" sz="2000" dirty="0" smtClean="0"/>
              <a:t> 의한 매출증가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쇼핑리스트</a:t>
            </a:r>
            <a:r>
              <a:rPr lang="ko-KR" altLang="en-US" sz="2000" dirty="0" smtClean="0"/>
              <a:t> 연계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매장간</a:t>
            </a:r>
            <a:r>
              <a:rPr lang="ko-KR" altLang="en-US" sz="2000" dirty="0" smtClean="0"/>
              <a:t> 재고 관리</a:t>
            </a:r>
            <a:endParaRPr lang="ko-KR" altLang="en-US" sz="2000" dirty="0"/>
          </a:p>
        </p:txBody>
      </p:sp>
      <p:pic>
        <p:nvPicPr>
          <p:cNvPr id="4" name="Picture 2" descr="Infografik_Shopp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73" y="1598120"/>
            <a:ext cx="7143750" cy="467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75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비즈니스와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 그리고 </a:t>
            </a:r>
            <a:r>
              <a:rPr lang="ko-KR" altLang="en-US" dirty="0" smtClean="0"/>
              <a:t>빅데이터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3200" dirty="0" smtClean="0"/>
              <a:t>(</a:t>
            </a:r>
            <a:r>
              <a:rPr lang="ko-KR" altLang="en-US" sz="3200" dirty="0" smtClean="0"/>
              <a:t>산업</a:t>
            </a:r>
            <a:r>
              <a:rPr lang="en-US" altLang="ko-KR" sz="3200" dirty="0" smtClean="0"/>
              <a:t>, Industry 4.0, </a:t>
            </a:r>
            <a:r>
              <a:rPr lang="ko-KR" altLang="en-US" sz="3200" dirty="0" err="1" smtClean="0"/>
              <a:t>스마트공장</a:t>
            </a:r>
            <a:r>
              <a:rPr lang="en-US" altLang="ko-KR" sz="3200" dirty="0" smtClean="0"/>
              <a:t>, </a:t>
            </a:r>
            <a:r>
              <a:rPr lang="ko-KR" altLang="en-US" sz="3200" dirty="0" err="1" smtClean="0"/>
              <a:t>산업인터넷</a:t>
            </a:r>
            <a:r>
              <a:rPr lang="en-US" altLang="ko-KR" sz="3200" dirty="0" smtClean="0"/>
              <a:t>)</a:t>
            </a:r>
            <a:endParaRPr lang="ko-KR" altLang="en-US" sz="32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6111" y="2024926"/>
            <a:ext cx="2964835" cy="4195481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재고관리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이동기구</a:t>
            </a:r>
            <a:r>
              <a:rPr lang="ko-KR" altLang="en-US" sz="2000" dirty="0" smtClean="0"/>
              <a:t> 관리</a:t>
            </a:r>
            <a:endParaRPr lang="en-US" altLang="ko-KR" sz="2000" dirty="0" smtClean="0"/>
          </a:p>
          <a:p>
            <a:r>
              <a:rPr lang="ko-KR" altLang="en-US" sz="2000" dirty="0" smtClean="0"/>
              <a:t>품질관리</a:t>
            </a:r>
            <a:endParaRPr lang="en-US" altLang="ko-KR" sz="2000" dirty="0" smtClean="0"/>
          </a:p>
          <a:p>
            <a:r>
              <a:rPr lang="ko-KR" altLang="en-US" sz="2000" dirty="0" smtClean="0"/>
              <a:t>작업관리</a:t>
            </a:r>
            <a:endParaRPr lang="en-US" altLang="ko-KR" sz="2000" dirty="0" smtClean="0"/>
          </a:p>
          <a:p>
            <a:r>
              <a:rPr lang="en-US" altLang="ko-KR" sz="2000" dirty="0" smtClean="0"/>
              <a:t>ERP </a:t>
            </a:r>
            <a:r>
              <a:rPr lang="ko-KR" altLang="en-US" sz="2000" dirty="0" smtClean="0"/>
              <a:t>등과 연계</a:t>
            </a:r>
            <a:endParaRPr lang="en-US" altLang="ko-KR" sz="2000" dirty="0" smtClean="0"/>
          </a:p>
          <a:p>
            <a:r>
              <a:rPr lang="ko-KR" altLang="en-US" sz="2000" dirty="0" err="1" smtClean="0"/>
              <a:t>작업표준화</a:t>
            </a:r>
            <a:r>
              <a:rPr lang="ko-KR" altLang="en-US" sz="2000" dirty="0" smtClean="0"/>
              <a:t> 및 온라인 작업지시</a:t>
            </a:r>
            <a:endParaRPr lang="ko-KR" altLang="en-US" sz="2000" dirty="0"/>
          </a:p>
        </p:txBody>
      </p:sp>
      <p:pic>
        <p:nvPicPr>
          <p:cNvPr id="2050" name="Picture 2" descr="Infografik_ConnectedOpe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400" y="1853248"/>
            <a:ext cx="71437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688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731</Words>
  <Application>Microsoft Office PowerPoint</Application>
  <PresentationFormat>사용자 지정</PresentationFormat>
  <Paragraphs>133</Paragraphs>
  <Slides>29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제4차 산업혁명 (IoT, Big Data, AI, 4차산업혁명)</vt:lpstr>
      <vt:lpstr>IoT (Internet of Things) </vt:lpstr>
      <vt:lpstr>IoT &amp; 스마트팩토리 </vt:lpstr>
      <vt:lpstr>IOT 기반 원격 헬스케어</vt:lpstr>
      <vt:lpstr>IoT 기반 Connected Car, ITS </vt:lpstr>
      <vt:lpstr>IoT 기반 스마트 농업</vt:lpstr>
      <vt:lpstr>IoT 기반 스마트홈</vt:lpstr>
      <vt:lpstr>비즈니스와 IoT  그리고 빅데이터 (소매, 유통 분야)</vt:lpstr>
      <vt:lpstr>비즈니스와 IoT  그리고 빅데이터 (산업, Industry 4.0, 스마트공장, 산업인터넷)</vt:lpstr>
      <vt:lpstr>빅데이터에 의한 경영 혁신 단계</vt:lpstr>
      <vt:lpstr>Big Datad의 특징</vt:lpstr>
      <vt:lpstr>의사결정의 과학화와 자동화 (빅데이터, 편견을 극복하다) </vt:lpstr>
      <vt:lpstr>새로운 고객 가치와 비즈니스의 창출 </vt:lpstr>
      <vt:lpstr>제4차산업혁명</vt:lpstr>
      <vt:lpstr>1차, 2차, 3차 vs 4차 산업혁명 (revolution of WHAT) vs (revolution of HOW)</vt:lpstr>
      <vt:lpstr>4차산업혁명 특징 (제조업) ( ICT 응용 기술과 결합한 스마트머신 도래와 생산방식의 변화)</vt:lpstr>
      <vt:lpstr>독일 (Industry 4.0)</vt:lpstr>
      <vt:lpstr>중국 (중국제조 2025)</vt:lpstr>
      <vt:lpstr>미국 (AMP: Advanced Manufacturing Partnership 2.0)              제조업의 귀환 (off-shore -&gt; re-shore)</vt:lpstr>
      <vt:lpstr>한국 (제조업혁신 3.0) (정보기술(IT)과 소프트웨어 융합으로 제조업의 새로운 부가가치를 창출,  글로벌 경쟁 우위를 확보)</vt:lpstr>
      <vt:lpstr>ICT 기술과 산업의 결합</vt:lpstr>
      <vt:lpstr>의료시스템의 변화  (외래환자 비율증가, 원격진료 비율증가)</vt:lpstr>
      <vt:lpstr>4차산업혁명을 이끄는 기술 (물리학)</vt:lpstr>
      <vt:lpstr>4차산업혁명을 이끄는 기술 (디지털)</vt:lpstr>
      <vt:lpstr>지능형자율주행전기차 (Intelligent Autonomous Maneuvering Electric Vehicle) </vt:lpstr>
      <vt:lpstr>4차산업혁명을 이끄는 기술 (생물학)</vt:lpstr>
      <vt:lpstr>기술의 티핑포인트와 사회적 영향 </vt:lpstr>
      <vt:lpstr>4차산업혁명에 생존하기 위한 10대 skill  (대인적응, 인간 인지적응력과, 창의성) (focus on interpersonal aptitude, cognitive adaptability and creativity) 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4차산업혁명시대와 교육</dc:title>
  <dc:creator>han2</dc:creator>
  <cp:lastModifiedBy>dabang</cp:lastModifiedBy>
  <cp:revision>104</cp:revision>
  <dcterms:created xsi:type="dcterms:W3CDTF">2016-11-09T08:18:12Z</dcterms:created>
  <dcterms:modified xsi:type="dcterms:W3CDTF">2018-07-05T21:24:18Z</dcterms:modified>
</cp:coreProperties>
</file>